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A58A6"/>
    <a:srgbClr val="052A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70" d="100"/>
          <a:sy n="70" d="100"/>
        </p:scale>
        <p:origin x="1830" y="-4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94A979-9B5F-485C-9A8E-E77C2BF4C69C}" type="datetimeFigureOut">
              <a:rPr lang="en-US" smtClean="0"/>
              <a:t>11/13/2018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A7245F-5E94-42E3-A9C3-319C4E924F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24198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9027E-550B-4CD0-B7C8-591DAF4919D7}" type="datetimeFigureOut">
              <a:rPr lang="en-US" smtClean="0"/>
              <a:t>11/13/2018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3C495-835B-4C16-8430-B8C754C223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11053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9027E-550B-4CD0-B7C8-591DAF4919D7}" type="datetimeFigureOut">
              <a:rPr lang="en-US" smtClean="0"/>
              <a:t>11/13/2018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3C495-835B-4C16-8430-B8C754C223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71945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9027E-550B-4CD0-B7C8-591DAF4919D7}" type="datetimeFigureOut">
              <a:rPr lang="en-US" smtClean="0"/>
              <a:t>11/13/2018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3C495-835B-4C16-8430-B8C754C223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1867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9027E-550B-4CD0-B7C8-591DAF4919D7}" type="datetimeFigureOut">
              <a:rPr lang="en-US" smtClean="0"/>
              <a:t>11/13/2018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3C495-835B-4C16-8430-B8C754C223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90054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9027E-550B-4CD0-B7C8-591DAF4919D7}" type="datetimeFigureOut">
              <a:rPr lang="en-US" smtClean="0"/>
              <a:t>11/13/2018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3C495-835B-4C16-8430-B8C754C223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46739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9027E-550B-4CD0-B7C8-591DAF4919D7}" type="datetimeFigureOut">
              <a:rPr lang="en-US" smtClean="0"/>
              <a:t>11/13/2018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3C495-835B-4C16-8430-B8C754C223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73278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9027E-550B-4CD0-B7C8-591DAF4919D7}" type="datetimeFigureOut">
              <a:rPr lang="en-US" smtClean="0"/>
              <a:t>11/13/2018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3C495-835B-4C16-8430-B8C754C223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4851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9027E-550B-4CD0-B7C8-591DAF4919D7}" type="datetimeFigureOut">
              <a:rPr lang="en-US" smtClean="0"/>
              <a:t>11/13/2018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3C495-835B-4C16-8430-B8C754C223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03667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9027E-550B-4CD0-B7C8-591DAF4919D7}" type="datetimeFigureOut">
              <a:rPr lang="en-US" smtClean="0"/>
              <a:t>11/13/2018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3C495-835B-4C16-8430-B8C754C223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7832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9027E-550B-4CD0-B7C8-591DAF4919D7}" type="datetimeFigureOut">
              <a:rPr lang="en-US" smtClean="0"/>
              <a:t>11/13/2018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3C495-835B-4C16-8430-B8C754C223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05421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9027E-550B-4CD0-B7C8-591DAF4919D7}" type="datetimeFigureOut">
              <a:rPr lang="en-US" smtClean="0"/>
              <a:t>11/13/2018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3C495-835B-4C16-8430-B8C754C223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7648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99027E-550B-4CD0-B7C8-591DAF4919D7}" type="datetimeFigureOut">
              <a:rPr lang="en-US" smtClean="0"/>
              <a:t>11/13/2018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E3C495-835B-4C16-8430-B8C754C223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22316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ttps://www.nationaldairycouncil.org/~/media/ndc/mdpi/ndc-logo-2015-drop-white.png?h=68&amp;la=en&amp;w=160&amp;hash=F8F0FC6289078C611366CA779304F75D36CF60EC">
            <a:extLst>
              <a:ext uri="{FF2B5EF4-FFF2-40B4-BE49-F238E27FC236}">
                <a16:creationId xmlns:a16="http://schemas.microsoft.com/office/drawing/2014/main" id="{5A21E140-E372-47C5-866F-C4971E64343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7691" y="234265"/>
            <a:ext cx="640278" cy="272118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Title 3">
            <a:extLst>
              <a:ext uri="{FF2B5EF4-FFF2-40B4-BE49-F238E27FC236}">
                <a16:creationId xmlns:a16="http://schemas.microsoft.com/office/drawing/2014/main" id="{32E8CD36-0BC4-4F3B-846B-34D128418BE0}"/>
              </a:ext>
            </a:extLst>
          </p:cNvPr>
          <p:cNvSpPr txBox="1">
            <a:spLocks/>
          </p:cNvSpPr>
          <p:nvPr/>
        </p:nvSpPr>
        <p:spPr>
          <a:xfrm>
            <a:off x="73083" y="285487"/>
            <a:ext cx="6030675" cy="34221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600" b="1" dirty="0"/>
              <a:t>Consumer Perceptions: </a:t>
            </a:r>
            <a:r>
              <a:rPr lang="en-US" sz="1600" dirty="0"/>
              <a:t>Dairy Milk and Plant-based Milk Alternatives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BFA6432-01FD-4BFF-BC28-2A084ED119BF}"/>
              </a:ext>
            </a:extLst>
          </p:cNvPr>
          <p:cNvSpPr/>
          <p:nvPr/>
        </p:nvSpPr>
        <p:spPr>
          <a:xfrm>
            <a:off x="139099" y="778386"/>
            <a:ext cx="6599934" cy="176886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900" b="1" dirty="0">
                <a:solidFill>
                  <a:schemeClr val="tx1"/>
                </a:solidFill>
              </a:rPr>
              <a:t>Background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schemeClr val="tx1"/>
                </a:solidFill>
              </a:rPr>
              <a:t>DMI and The National Dairy Council wanted to better understand consumer perceptions toward Dairy Milk and Plant-Based Milk Alternatives, particularly regarding nutritional content. 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schemeClr val="tx1"/>
                </a:solidFill>
              </a:rPr>
              <a:t>IPSOS, a global market research and consulting firm, was commissioned to explore consumer perceptions of dairy milk and plant-based milk alternatives, particularly regarding nutrition.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schemeClr val="tx1"/>
                </a:solidFill>
              </a:rPr>
              <a:t>The learnings from this study will be used to inform DMI across departments as well as </a:t>
            </a:r>
            <a:r>
              <a:rPr lang="en-US" sz="900">
                <a:solidFill>
                  <a:schemeClr val="tx1"/>
                </a:solidFill>
              </a:rPr>
              <a:t>dairy industry partners</a:t>
            </a:r>
            <a:r>
              <a:rPr lang="en-US" sz="900" dirty="0">
                <a:solidFill>
                  <a:schemeClr val="tx1"/>
                </a:solidFill>
              </a:rPr>
              <a:t>.  </a:t>
            </a:r>
          </a:p>
          <a:p>
            <a:pPr lvl="0"/>
            <a:r>
              <a:rPr lang="en-US" sz="900" b="1" dirty="0">
                <a:solidFill>
                  <a:schemeClr val="tx1"/>
                </a:solidFill>
              </a:rPr>
              <a:t>Methodology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schemeClr val="tx1"/>
                </a:solidFill>
              </a:rPr>
              <a:t>A nationally representative survey of 2,010 adults age 18+ (general population) was fielded online August 10-14, 2018.  The survey lasted 12-minutes and included both closed-end and open-end questions.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schemeClr val="tx1"/>
                </a:solidFill>
              </a:rPr>
              <a:t>Data is reported for the total general population as well as exclusive dairy milk buyers (purchase dairy milk once a year or more often and do not purchase plant-based milks, n=914), dual buyers (purchase both dairy milk and plant-based milks once a year or more often, n=789) and exclusive plant-based milk buyers (purchase plant-based milk once a year or more often and do not purchase dairy milk, n=110).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E32B9F4-0AC4-4172-B53E-A02DAC124AF8}"/>
              </a:ext>
            </a:extLst>
          </p:cNvPr>
          <p:cNvSpPr/>
          <p:nvPr/>
        </p:nvSpPr>
        <p:spPr>
          <a:xfrm>
            <a:off x="149284" y="627697"/>
            <a:ext cx="6599934" cy="8334271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 Box 3">
            <a:extLst>
              <a:ext uri="{FF2B5EF4-FFF2-40B4-BE49-F238E27FC236}">
                <a16:creationId xmlns:a16="http://schemas.microsoft.com/office/drawing/2014/main" id="{AB668590-ECE4-4A70-B77B-78983B7D1A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9280" y="563255"/>
            <a:ext cx="6599934" cy="181001"/>
          </a:xfrm>
          <a:prstGeom prst="rect">
            <a:avLst/>
          </a:prstGeom>
          <a:solidFill>
            <a:srgbClr val="0A58A6"/>
          </a:solidFill>
          <a:ln>
            <a:noFill/>
          </a:ln>
          <a:effectLst/>
        </p:spPr>
        <p:txBody>
          <a:bodyPr vert="horz" wrap="square" lIns="0" tIns="0" rIns="91440" bIns="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1000" dirty="0">
                <a:solidFill>
                  <a:srgbClr val="FFFFFF"/>
                </a:solidFill>
              </a:rPr>
              <a:t>  </a:t>
            </a: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</a:rPr>
              <a:t>October 29, 2018</a:t>
            </a:r>
            <a:endParaRPr kumimoji="0" lang="en-US" alt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2F204510-D8D2-4AD6-8E4F-13DD55DE265C}"/>
              </a:ext>
            </a:extLst>
          </p:cNvPr>
          <p:cNvGrpSpPr/>
          <p:nvPr/>
        </p:nvGrpSpPr>
        <p:grpSpPr>
          <a:xfrm>
            <a:off x="139099" y="2574877"/>
            <a:ext cx="2012890" cy="3072975"/>
            <a:chOff x="149283" y="3105939"/>
            <a:chExt cx="2090559" cy="3072975"/>
          </a:xfrm>
        </p:grpSpPr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2CFF73C6-25BD-47D0-8CE7-D3ABA6957B22}"/>
                </a:ext>
              </a:extLst>
            </p:cNvPr>
            <p:cNvSpPr/>
            <p:nvPr/>
          </p:nvSpPr>
          <p:spPr>
            <a:xfrm>
              <a:off x="149283" y="3105939"/>
              <a:ext cx="2090559" cy="182880"/>
            </a:xfrm>
            <a:prstGeom prst="rect">
              <a:avLst/>
            </a:prstGeom>
            <a:solidFill>
              <a:srgbClr val="0A58A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00" dirty="0"/>
                <a:t>Purchase Behavior</a:t>
              </a:r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90C4CE8C-1A92-498B-B001-232B332D7A44}"/>
                </a:ext>
              </a:extLst>
            </p:cNvPr>
            <p:cNvSpPr/>
            <p:nvPr/>
          </p:nvSpPr>
          <p:spPr>
            <a:xfrm>
              <a:off x="149283" y="3285346"/>
              <a:ext cx="2090559" cy="2893568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US" sz="900" dirty="0">
                  <a:solidFill>
                    <a:schemeClr val="tx1"/>
                  </a:solidFill>
                </a:rPr>
                <a:t>Dairy milk has high penetration(90% purchased in past year) relative to plant-based milks (46% purchased in past year).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US" sz="900" dirty="0">
                  <a:solidFill>
                    <a:schemeClr val="tx1"/>
                  </a:solidFill>
                </a:rPr>
                <a:t>Dairy milk and plant-based milks share nutrition as a key purchase driver.</a:t>
              </a:r>
            </a:p>
            <a:p>
              <a:pPr marL="320040" lvl="1" indent="-171450">
                <a:buFont typeface="Courier New" panose="02070309020205020404" pitchFamily="49" charset="0"/>
                <a:buChar char="o"/>
              </a:pPr>
              <a:r>
                <a:rPr lang="en-US" sz="900" dirty="0">
                  <a:solidFill>
                    <a:schemeClr val="tx1"/>
                  </a:solidFill>
                </a:rPr>
                <a:t>53% exclusive dairy milk buyers cite nutrition as important to their purchase decision; 62% exclusive plant-based milk buyers cite as important.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US" sz="900" dirty="0">
                  <a:solidFill>
                    <a:schemeClr val="tx1"/>
                  </a:solidFill>
                </a:rPr>
                <a:t>Other purchase drivers vary in importance.  </a:t>
              </a:r>
            </a:p>
            <a:p>
              <a:pPr marL="320040" lvl="1" indent="-171450">
                <a:buFont typeface="Courier New" panose="02070309020205020404" pitchFamily="49" charset="0"/>
                <a:buChar char="o"/>
              </a:pPr>
              <a:r>
                <a:rPr lang="en-US" sz="900" dirty="0">
                  <a:solidFill>
                    <a:schemeClr val="tx1"/>
                  </a:solidFill>
                </a:rPr>
                <a:t>Taste and price are more important to dairy milk while health, digestive benefits and longer shelf life are more important factors to plant-based milk purchasing.</a:t>
              </a:r>
            </a:p>
          </p:txBody>
        </p: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817645CE-E501-4F10-9EF7-F45CDE1588C9}"/>
              </a:ext>
            </a:extLst>
          </p:cNvPr>
          <p:cNvGrpSpPr/>
          <p:nvPr/>
        </p:nvGrpSpPr>
        <p:grpSpPr>
          <a:xfrm>
            <a:off x="2195496" y="2574877"/>
            <a:ext cx="4553712" cy="3089731"/>
            <a:chOff x="2559523" y="3105939"/>
            <a:chExt cx="2098205" cy="4378982"/>
          </a:xfrm>
        </p:grpSpPr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8C9ACE1C-A85F-44DA-9F5B-D4D4027B7B6E}"/>
                </a:ext>
              </a:extLst>
            </p:cNvPr>
            <p:cNvSpPr/>
            <p:nvPr/>
          </p:nvSpPr>
          <p:spPr>
            <a:xfrm>
              <a:off x="2559523" y="3105939"/>
              <a:ext cx="2098205" cy="256527"/>
            </a:xfrm>
            <a:prstGeom prst="rect">
              <a:avLst/>
            </a:prstGeom>
            <a:solidFill>
              <a:srgbClr val="0A58A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00" dirty="0"/>
                <a:t>Top of Mind Perceptions</a:t>
              </a:r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A3538208-A494-4F31-AED3-B0E62AC33DDE}"/>
                </a:ext>
              </a:extLst>
            </p:cNvPr>
            <p:cNvSpPr/>
            <p:nvPr/>
          </p:nvSpPr>
          <p:spPr>
            <a:xfrm>
              <a:off x="2559523" y="3383955"/>
              <a:ext cx="2098205" cy="4100966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173736" indent="-173736">
                <a:buFont typeface="Arial" panose="020B0604020202020204" pitchFamily="34" charset="0"/>
                <a:buChar char="•"/>
              </a:pPr>
              <a:r>
                <a:rPr lang="en-US" sz="900" dirty="0">
                  <a:solidFill>
                    <a:schemeClr val="tx1"/>
                  </a:solidFill>
                </a:rPr>
                <a:t>The word “milk” prompts neutral to positive thoughts with dairy milk buyers mentioning more positives and exclusive plant buyers leaning more negatively.</a:t>
              </a:r>
            </a:p>
            <a:p>
              <a:pPr marL="320040" lvl="1" indent="-173736">
                <a:buFont typeface="Courier New" panose="02070309020205020404" pitchFamily="49" charset="0"/>
                <a:buChar char="o"/>
              </a:pPr>
              <a:r>
                <a:rPr lang="en-US" sz="900" dirty="0">
                  <a:solidFill>
                    <a:schemeClr val="tx1"/>
                  </a:solidFill>
                </a:rPr>
                <a:t>Forty-seven percent of exclusive dairy milk buyers mention positives e.g., good health) when prompted with the word “milk” compared to 22% for exclusive plant-based milk buyers.  In contrast, 43% exclusive plant-based milk buyers mention negatives (e.g., unhealthy) when prompted with “milk” compared to 9% exclusive dairy milk buyers.</a:t>
              </a:r>
            </a:p>
            <a:p>
              <a:pPr marL="173736" indent="-173736">
                <a:buFont typeface="Arial" panose="020B0604020202020204" pitchFamily="34" charset="0"/>
                <a:buChar char="•"/>
              </a:pPr>
              <a:r>
                <a:rPr lang="en-US" sz="900" dirty="0">
                  <a:solidFill>
                    <a:schemeClr val="tx1"/>
                  </a:solidFill>
                </a:rPr>
                <a:t>Milk associations that come to mind on an unaided basis relate largely to food/dairy products. Exclusive plant-based milk buyers are more likely to mention plant milks and nutrients, vitamins and ingredients.</a:t>
              </a:r>
            </a:p>
            <a:p>
              <a:pPr marL="320040" lvl="1" indent="-173736">
                <a:buFont typeface="Courier New" panose="02070309020205020404" pitchFamily="49" charset="0"/>
                <a:buChar char="o"/>
              </a:pPr>
              <a:r>
                <a:rPr lang="en-US" sz="900" dirty="0">
                  <a:solidFill>
                    <a:schemeClr val="tx1"/>
                  </a:solidFill>
                </a:rPr>
                <a:t>Cheese is the top food product that comes to mind for both exclusive dairy milk buyers (40%) as well as exclusive plant-based milk buyers.</a:t>
              </a:r>
            </a:p>
            <a:p>
              <a:pPr marL="320040" lvl="1" indent="-173736">
                <a:buFont typeface="Courier New" panose="02070309020205020404" pitchFamily="49" charset="0"/>
                <a:buChar char="o"/>
              </a:pPr>
              <a:r>
                <a:rPr lang="en-US" sz="900" dirty="0">
                  <a:solidFill>
                    <a:schemeClr val="tx1"/>
                  </a:solidFill>
                </a:rPr>
                <a:t>Twenty-five percent of exclusive dairy milk buyers mention dairy milk types, similar to exclusive plant-based milk buyers at 23%.</a:t>
              </a:r>
            </a:p>
            <a:p>
              <a:pPr marL="320040" lvl="1" indent="-173736">
                <a:buFont typeface="Courier New" panose="02070309020205020404" pitchFamily="49" charset="0"/>
                <a:buChar char="o"/>
              </a:pPr>
              <a:r>
                <a:rPr lang="en-US" sz="900" dirty="0">
                  <a:solidFill>
                    <a:schemeClr val="tx1"/>
                  </a:solidFill>
                </a:rPr>
                <a:t>Exclusive plant-based milk buyers however, are more likely to mention plant-based milk varieties (25%mention) compared to dairy milk buyers mentions of plant-based milk varieties (2%).</a:t>
              </a:r>
            </a:p>
            <a:p>
              <a:pPr marL="173736" indent="-173736">
                <a:buFont typeface="Arial" panose="020B0604020202020204" pitchFamily="34" charset="0"/>
                <a:buChar char="•"/>
              </a:pPr>
              <a:r>
                <a:rPr lang="en-US" sz="900" dirty="0">
                  <a:solidFill>
                    <a:schemeClr val="tx1"/>
                  </a:solidFill>
                </a:rPr>
                <a:t>Health is interconnected with nutrition in consumers’ eyes and both dairy milk and plant-based milks are purchased with nutrition in mind. </a:t>
              </a:r>
            </a:p>
            <a:p>
              <a:pPr marL="320040" lvl="1" indent="-173736">
                <a:buFont typeface="Courier New" panose="02070309020205020404" pitchFamily="49" charset="0"/>
                <a:buChar char="o"/>
              </a:pPr>
              <a:r>
                <a:rPr lang="en-US" sz="900" dirty="0">
                  <a:solidFill>
                    <a:schemeClr val="tx1"/>
                  </a:solidFill>
                </a:rPr>
                <a:t>Nutrition means “health” to 72% exclusive dairy milk buyers and 65% to exclusive plant-based milk buyers.  </a:t>
              </a:r>
            </a:p>
          </p:txBody>
        </p:sp>
      </p:grpSp>
      <p:grpSp>
        <p:nvGrpSpPr>
          <p:cNvPr id="25" name="Group 24">
            <a:extLst>
              <a:ext uri="{FF2B5EF4-FFF2-40B4-BE49-F238E27FC236}">
                <a16:creationId xmlns:a16="http://schemas.microsoft.com/office/drawing/2014/main" id="{C095D0A0-0AAE-4DD6-B55C-286CC09A5164}"/>
              </a:ext>
            </a:extLst>
          </p:cNvPr>
          <p:cNvGrpSpPr/>
          <p:nvPr/>
        </p:nvGrpSpPr>
        <p:grpSpPr>
          <a:xfrm>
            <a:off x="149280" y="5703761"/>
            <a:ext cx="6620297" cy="2454985"/>
            <a:chOff x="109969" y="3106105"/>
            <a:chExt cx="2308442" cy="2636906"/>
          </a:xfrm>
        </p:grpSpPr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F8B0F09D-3429-47EE-8D49-38E4590E02AE}"/>
                </a:ext>
              </a:extLst>
            </p:cNvPr>
            <p:cNvSpPr/>
            <p:nvPr/>
          </p:nvSpPr>
          <p:spPr>
            <a:xfrm>
              <a:off x="109969" y="3106105"/>
              <a:ext cx="2301342" cy="196432"/>
            </a:xfrm>
            <a:prstGeom prst="rect">
              <a:avLst/>
            </a:prstGeom>
            <a:solidFill>
              <a:srgbClr val="0A58A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00" dirty="0"/>
                <a:t>Product &amp; Nutrition Associations</a:t>
              </a:r>
            </a:p>
          </p:txBody>
        </p: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32371E41-7D1B-4D16-8DA4-CAFDCF46AAF6}"/>
                </a:ext>
              </a:extLst>
            </p:cNvPr>
            <p:cNvSpPr/>
            <p:nvPr/>
          </p:nvSpPr>
          <p:spPr>
            <a:xfrm>
              <a:off x="113518" y="3316804"/>
              <a:ext cx="2304893" cy="2426207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US" sz="900" dirty="0">
                  <a:solidFill>
                    <a:schemeClr val="tx1"/>
                  </a:solidFill>
                </a:rPr>
                <a:t>Dairy milk products are highly associated with “dairy milk”, yet a significant minority of consumers do associate some plant-based milks with dairy milk. </a:t>
              </a:r>
            </a:p>
            <a:p>
              <a:pPr marL="320040" lvl="1" indent="-173736">
                <a:buFont typeface="Courier New" panose="02070309020205020404" pitchFamily="49" charset="0"/>
                <a:buChar char="o"/>
              </a:pPr>
              <a:r>
                <a:rPr lang="en-US" sz="900" dirty="0">
                  <a:solidFill>
                    <a:schemeClr val="tx1"/>
                  </a:solidFill>
                </a:rPr>
                <a:t>The association of plant-based milks with dairy milk is strongest when the term “milk” is more prominent on the package.</a:t>
              </a:r>
            </a:p>
            <a:p>
              <a:pPr marL="320040" lvl="1" indent="-173736">
                <a:buFont typeface="Courier New" panose="02070309020205020404" pitchFamily="49" charset="0"/>
                <a:buChar char="o"/>
              </a:pPr>
              <a:r>
                <a:rPr lang="en-US" sz="900" dirty="0">
                  <a:solidFill>
                    <a:schemeClr val="tx1"/>
                  </a:solidFill>
                </a:rPr>
                <a:t>Consumers who purchase both dairy milk and plant-based milks are most likely to associate plant-based milks with dairy milk.</a:t>
              </a:r>
            </a:p>
            <a:p>
              <a:pPr marL="173736" indent="-173736">
                <a:buFont typeface="Arial" panose="020B0604020202020204" pitchFamily="34" charset="0"/>
                <a:buChar char="•"/>
              </a:pPr>
              <a:r>
                <a:rPr lang="en-US" sz="900" dirty="0">
                  <a:solidFill>
                    <a:schemeClr val="tx1"/>
                  </a:solidFill>
                </a:rPr>
                <a:t>Exclusive dairy milk buyers associate nutrition and health overwhelmingly with dairy milk.  In contrast, exclusive plant-based milk buyers perceive plant-based milks as much more strongly linked to nutrition, health, vitamins &amp; minerals and protein.  Dual buyers of dairy and plant-based milks however, do not see a difference between the products on overall nutrition or protein but do perceive dairy milk as more strongly linked to vitamins &amp; minerals.  </a:t>
              </a:r>
            </a:p>
            <a:p>
              <a:pPr marL="173736" indent="-173736">
                <a:buFont typeface="Arial" panose="020B0604020202020204" pitchFamily="34" charset="0"/>
                <a:buChar char="•"/>
              </a:pPr>
              <a:r>
                <a:rPr lang="en-US" sz="900" dirty="0">
                  <a:solidFill>
                    <a:schemeClr val="tx1"/>
                  </a:solidFill>
                </a:rPr>
                <a:t>The majority of consumers perceive almond, soy and coconut milks as having the same/more protein and key nutrients as dairy milk.</a:t>
              </a:r>
            </a:p>
            <a:p>
              <a:pPr marL="320040" indent="-173736">
                <a:buFont typeface="Courier New" panose="02070309020205020404" pitchFamily="49" charset="0"/>
                <a:buChar char="o"/>
              </a:pPr>
              <a:r>
                <a:rPr lang="en-US" sz="900" dirty="0">
                  <a:solidFill>
                    <a:schemeClr val="tx1"/>
                  </a:solidFill>
                </a:rPr>
                <a:t>78% adults view almond milk as having the same or more vitamins as dairy milk; 77% believe almond milk has the same or more protein and 68% believe it has the same or more key nutrients (e.g., calcium, potassium).</a:t>
              </a:r>
            </a:p>
            <a:p>
              <a:pPr marL="320040" indent="-173736">
                <a:buFont typeface="Courier New" panose="02070309020205020404" pitchFamily="49" charset="0"/>
                <a:buChar char="o"/>
              </a:pPr>
              <a:r>
                <a:rPr lang="en-US" sz="900" dirty="0">
                  <a:solidFill>
                    <a:schemeClr val="tx1"/>
                  </a:solidFill>
                </a:rPr>
                <a:t>73% adults view soy milk as having the same or more vitamins as dairy milk; 75% believe soy milk has the same or more protein and 66% believe it has the same or more key nutrients (e.g., calcium, potassium). </a:t>
              </a:r>
            </a:p>
            <a:p>
              <a:pPr marL="320040" indent="-173736">
                <a:buFont typeface="Courier New" panose="02070309020205020404" pitchFamily="49" charset="0"/>
                <a:buChar char="o"/>
              </a:pPr>
              <a:r>
                <a:rPr lang="en-US" sz="900" dirty="0">
                  <a:solidFill>
                    <a:schemeClr val="tx1"/>
                  </a:solidFill>
                </a:rPr>
                <a:t>71% adults view coconut milk as having the same or more vitamins as dairy milk; 62% believe almond milk has the same or more protein and 66% believe it has the same or more key nutrients (e.g., calcium, potassium).</a:t>
              </a:r>
            </a:p>
            <a:p>
              <a:pPr marL="320040" indent="-173736">
                <a:buFont typeface="Courier New" panose="02070309020205020404" pitchFamily="49" charset="0"/>
                <a:buChar char="o"/>
              </a:pPr>
              <a:r>
                <a:rPr lang="en-US" sz="900" dirty="0">
                  <a:solidFill>
                    <a:schemeClr val="tx1"/>
                  </a:solidFill>
                </a:rPr>
                <a:t>Plant-based milk buyers express stronger views.</a:t>
              </a: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78FA2917-B625-4924-9768-BE7A1D3E8C33}"/>
              </a:ext>
            </a:extLst>
          </p:cNvPr>
          <p:cNvGrpSpPr/>
          <p:nvPr/>
        </p:nvGrpSpPr>
        <p:grpSpPr>
          <a:xfrm>
            <a:off x="149280" y="8201372"/>
            <a:ext cx="6610119" cy="757144"/>
            <a:chOff x="115256" y="3105939"/>
            <a:chExt cx="2304893" cy="934647"/>
          </a:xfrm>
        </p:grpSpPr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9859F9A9-5B8A-4D7B-B480-64E9F82FB696}"/>
                </a:ext>
              </a:extLst>
            </p:cNvPr>
            <p:cNvSpPr/>
            <p:nvPr/>
          </p:nvSpPr>
          <p:spPr>
            <a:xfrm>
              <a:off x="118805" y="3105939"/>
              <a:ext cx="2301341" cy="225754"/>
            </a:xfrm>
            <a:prstGeom prst="rect">
              <a:avLst/>
            </a:prstGeom>
            <a:solidFill>
              <a:srgbClr val="0A58A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00" dirty="0"/>
                <a:t>Labeling Perceptions</a:t>
              </a:r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C8F13299-AAD8-44E0-A9EF-F256F642661F}"/>
                </a:ext>
              </a:extLst>
            </p:cNvPr>
            <p:cNvSpPr/>
            <p:nvPr/>
          </p:nvSpPr>
          <p:spPr>
            <a:xfrm>
              <a:off x="115256" y="3348090"/>
              <a:ext cx="2304893" cy="692496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sz="900" dirty="0">
                  <a:solidFill>
                    <a:schemeClr val="tx1"/>
                  </a:solidFill>
                </a:rPr>
                <a:t>The top reason consumers believe plant-based milks are labeled as “milk” is because the products are comparable on a nutrition front with more than half citing this as a reason.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sz="900" dirty="0">
                  <a:solidFill>
                    <a:schemeClr val="tx1"/>
                  </a:solidFill>
                </a:rPr>
                <a:t>If plant-based “milks” were to be labeled as “drinks” or “beverages”, the majority of current plant-based milk buyers say they would be at least /more likely to purchase them.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9278435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617</TotalTime>
  <Words>960</Words>
  <Application>Microsoft Office PowerPoint</Application>
  <PresentationFormat>On-screen Show (4:3)</PresentationFormat>
  <Paragraphs>37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Courier New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Consumer Perceptions: Dairy Milk and Plant-based Milks</dc:title>
  <dc:creator>Daley, Madlyn</dc:creator>
  <cp:lastModifiedBy>Daley, Madlyn</cp:lastModifiedBy>
  <cp:revision>21</cp:revision>
  <dcterms:created xsi:type="dcterms:W3CDTF">2018-10-28T16:40:55Z</dcterms:created>
  <dcterms:modified xsi:type="dcterms:W3CDTF">2018-11-14T03:35:51Z</dcterms:modified>
</cp:coreProperties>
</file>